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586" r:id="rId2"/>
    <p:sldId id="589" r:id="rId3"/>
    <p:sldId id="349" r:id="rId4"/>
    <p:sldId id="259" r:id="rId5"/>
    <p:sldId id="355" r:id="rId6"/>
    <p:sldId id="590" r:id="rId7"/>
    <p:sldId id="365" r:id="rId8"/>
    <p:sldId id="369" r:id="rId9"/>
    <p:sldId id="500" r:id="rId10"/>
    <p:sldId id="499" r:id="rId11"/>
    <p:sldId id="593" r:id="rId12"/>
    <p:sldId id="594" r:id="rId13"/>
    <p:sldId id="595" r:id="rId14"/>
    <p:sldId id="592" r:id="rId15"/>
    <p:sldId id="599" r:id="rId16"/>
    <p:sldId id="600" r:id="rId17"/>
    <p:sldId id="596" r:id="rId18"/>
    <p:sldId id="597" r:id="rId19"/>
    <p:sldId id="601" r:id="rId20"/>
    <p:sldId id="602" r:id="rId21"/>
    <p:sldId id="603" r:id="rId22"/>
    <p:sldId id="604" r:id="rId23"/>
    <p:sldId id="605" r:id="rId24"/>
    <p:sldId id="531" r:id="rId25"/>
    <p:sldId id="344" r:id="rId26"/>
    <p:sldId id="550" r:id="rId27"/>
    <p:sldId id="258" r:id="rId2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PART 2" id="{62DEFE81-980A-46C4-ABF0-E5B8B96C30D0}">
          <p14:sldIdLst>
            <p14:sldId id="586"/>
            <p14:sldId id="589"/>
          </p14:sldIdLst>
        </p14:section>
        <p14:section name="Image Classification" id="{86A192F0-4151-434F-B8E8-228209174ABB}">
          <p14:sldIdLst>
            <p14:sldId id="349"/>
            <p14:sldId id="259"/>
            <p14:sldId id="355"/>
          </p14:sldIdLst>
        </p14:section>
        <p14:section name="Recog vs Detect" id="{F45ED08D-99E0-428B-91DC-96E63FB6E1DA}">
          <p14:sldIdLst>
            <p14:sldId id="590"/>
            <p14:sldId id="365"/>
            <p14:sldId id="369"/>
            <p14:sldId id="500"/>
            <p14:sldId id="499"/>
            <p14:sldId id="593"/>
            <p14:sldId id="594"/>
            <p14:sldId id="595"/>
            <p14:sldId id="592"/>
          </p14:sldIdLst>
        </p14:section>
        <p14:section name="Discussion" id="{D1B3A58B-450B-46E9-BF4B-E1DE7A529DE1}">
          <p14:sldIdLst>
            <p14:sldId id="599"/>
            <p14:sldId id="600"/>
            <p14:sldId id="596"/>
            <p14:sldId id="597"/>
            <p14:sldId id="601"/>
            <p14:sldId id="602"/>
            <p14:sldId id="603"/>
            <p14:sldId id="604"/>
            <p14:sldId id="605"/>
          </p14:sldIdLst>
        </p14:section>
        <p14:section name="Epilog" id="{78B0BD2A-D6B0-4831-9CEF-340030C4B74C}">
          <p14:sldIdLst>
            <p14:sldId id="531"/>
            <p14:sldId id="344"/>
            <p14:sldId id="55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3184" autoAdjust="0"/>
  </p:normalViewPr>
  <p:slideViewPr>
    <p:cSldViewPr snapToGrid="0" snapToObjects="1">
      <p:cViewPr varScale="1">
        <p:scale>
          <a:sx n="102" d="100"/>
          <a:sy n="102" d="100"/>
        </p:scale>
        <p:origin x="117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11-Sep-20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11-Sep-20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8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9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13C92-C6B9-40E4-9FD5-322A6D28F0BE}" type="datetime1">
              <a:rPr lang="en-US" smtClean="0"/>
              <a:t>11-Sep-20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04F0D-F1BD-4AE2-839D-AD181AEA869A}" type="datetime1">
              <a:rPr lang="en-US" smtClean="0"/>
              <a:t>11-Sep-20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9EF9A-3183-4C99-9C6A-7597D906128B}" type="datetime1">
              <a:rPr lang="en-US" smtClean="0"/>
              <a:t>11-Sep-20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816D4-64C4-4A73-82DD-95FE4AB48D8D}" type="datetime1">
              <a:rPr lang="en-US" smtClean="0"/>
              <a:t>11-Sep-20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DCF6CD-2C32-4781-9790-51D1F3BACE1A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91B5A-4562-4638-A42D-510C508C5F7A}" type="datetime1">
              <a:rPr lang="en-US" smtClean="0"/>
              <a:t>11-Sep-20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3C73F-D8AE-4208-81CC-82BBF9E56916}" type="datetime1">
              <a:rPr lang="en-US" smtClean="0"/>
              <a:t>11-Sep-20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8A994B2-BDED-40C5-B980-0E822C619FB5}" type="datetime1">
              <a:rPr lang="en-US" smtClean="0"/>
              <a:t>11-Sep-20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First Meet</a:t>
            </a:r>
            <a:r>
              <a:rPr lang="id-ID" sz="2400" dirty="0"/>
              <a:t> – Introduction</a:t>
            </a:r>
            <a:r>
              <a:rPr lang="en-US" sz="2400" dirty="0"/>
              <a:t> [Part 3]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49181287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+ Localization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>
                  <a:tabLst>
                    <a:tab pos="1485900" algn="l"/>
                  </a:tabLst>
                </a:pPr>
                <a:r>
                  <a:rPr lang="en-US" dirty="0"/>
                  <a:t>Input	: Image, 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600"/>
                  </a:spcBef>
                  <a:buNone/>
                  <a:tabLst>
                    <a:tab pos="1714500" algn="l"/>
                  </a:tabLst>
                </a:pPr>
                <a:r>
                  <a:rPr lang="en-US" dirty="0"/>
                  <a:t>	there may be </a:t>
                </a:r>
                <a:r>
                  <a:rPr lang="en-US" dirty="0">
                    <a:solidFill>
                      <a:srgbClr val="FF0000"/>
                    </a:solidFill>
                  </a:rPr>
                  <a:t>an object</a:t>
                </a:r>
                <a:r>
                  <a:rPr lang="en-US" dirty="0"/>
                  <a:t> inside</a:t>
                </a:r>
              </a:p>
              <a:p>
                <a:pPr>
                  <a:tabLst>
                    <a:tab pos="1485900" algn="l"/>
                  </a:tabLst>
                </a:pPr>
                <a:r>
                  <a:rPr lang="en-US" dirty="0"/>
                  <a:t>Output : Class Label and Box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tabLst>
                    <a:tab pos="1484313" algn="l"/>
                  </a:tabLst>
                </a:pPr>
                <a:r>
                  <a:rPr lang="en-US" dirty="0"/>
                  <a:t>Evaluation metric: 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SzPct val="135000"/>
                  <a:buNone/>
                  <a:tabLst>
                    <a:tab pos="1484313" algn="l"/>
                  </a:tabLst>
                </a:pPr>
                <a:r>
                  <a:rPr lang="en-US" sz="2400" dirty="0">
                    <a:cs typeface="ＭＳ Ｐゴシック" charset="0"/>
                  </a:rPr>
                  <a:t>	  Intersection over Union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SzPct val="135000"/>
                  <a:buNone/>
                  <a:tabLst>
                    <a:tab pos="1484313" algn="l"/>
                  </a:tabLst>
                </a:pPr>
                <a:r>
                  <a:rPr lang="en-US" sz="2400" dirty="0">
                    <a:cs typeface="ＭＳ Ｐゴシック" charset="0"/>
                  </a:rPr>
                  <a:t>	  Accuracy</a:t>
                </a:r>
              </a:p>
              <a:p>
                <a:pPr>
                  <a:tabLst>
                    <a:tab pos="1484313" algn="l"/>
                  </a:tabLst>
                </a:pPr>
                <a:r>
                  <a:rPr lang="en-US" dirty="0"/>
                  <a:t>Only one object, </a:t>
                </a:r>
                <a:r>
                  <a:rPr lang="en-US" dirty="0">
                    <a:solidFill>
                      <a:srgbClr val="0000FF"/>
                    </a:solidFill>
                  </a:rPr>
                  <a:t>simpler</a:t>
                </a:r>
                <a:r>
                  <a:rPr lang="en-US" dirty="0"/>
                  <a:t> than detection</a:t>
                </a:r>
              </a:p>
              <a:p>
                <a:pPr lvl="1">
                  <a:tabLst>
                    <a:tab pos="1484313" algn="l"/>
                  </a:tabLst>
                </a:pPr>
                <a:r>
                  <a:rPr lang="en-US" dirty="0"/>
                  <a:t>Single Object Detection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 b="-878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151" y="2760811"/>
            <a:ext cx="2157413" cy="18943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2251" y="2266696"/>
            <a:ext cx="629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MT"/>
              </a:rPr>
              <a:t>CAT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527265" y="4728800"/>
                <a:ext cx="12915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265" y="4728800"/>
                <a:ext cx="129157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7181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>
                  <a:tabLst>
                    <a:tab pos="1485900" algn="l"/>
                  </a:tabLst>
                </a:pPr>
                <a:r>
                  <a:rPr lang="en-US" dirty="0"/>
                  <a:t>Input	: Image, there may be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600"/>
                  </a:spcBef>
                  <a:buNone/>
                  <a:tabLst>
                    <a:tab pos="1714500" algn="l"/>
                  </a:tabLst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one or more objects</a:t>
                </a:r>
                <a:r>
                  <a:rPr lang="en-US" dirty="0"/>
                  <a:t> inside</a:t>
                </a:r>
              </a:p>
              <a:p>
                <a:pPr>
                  <a:tabLst>
                    <a:tab pos="1484313" algn="l"/>
                  </a:tabLst>
                </a:pPr>
                <a:r>
                  <a:rPr lang="en-US" dirty="0"/>
                  <a:t>Output : Class Label and Box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cs typeface="ＭＳ Ｐゴシック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  <a:tabLst>
                    <a:tab pos="1714500" algn="l"/>
                  </a:tabLst>
                </a:pPr>
                <a:r>
                  <a:rPr lang="en-US" dirty="0"/>
                  <a:t>	for each object</a:t>
                </a:r>
              </a:p>
              <a:p>
                <a:pPr>
                  <a:tabLst>
                    <a:tab pos="1484313" algn="l"/>
                  </a:tabLst>
                </a:pPr>
                <a:r>
                  <a:rPr lang="en-US" dirty="0"/>
                  <a:t>Evaluation metric: 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SzPct val="135000"/>
                  <a:buNone/>
                  <a:tabLst>
                    <a:tab pos="1484313" algn="l"/>
                  </a:tabLst>
                </a:pPr>
                <a:r>
                  <a:rPr lang="en-US" sz="2400" dirty="0">
                    <a:cs typeface="ＭＳ Ｐゴシック" charset="0"/>
                  </a:rPr>
                  <a:t>	  Intersection over Union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600"/>
                  </a:spcBef>
                  <a:buSzPct val="135000"/>
                  <a:buNone/>
                  <a:tabLst>
                    <a:tab pos="1484313" algn="l"/>
                  </a:tabLst>
                </a:pPr>
                <a:r>
                  <a:rPr lang="en-US" sz="2400" dirty="0">
                    <a:cs typeface="ＭＳ Ｐゴシック" charset="0"/>
                  </a:rPr>
                  <a:t>	  Accuracy, MAP, AR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Image result for cat dog duck">
            <a:extLst>
              <a:ext uri="{FF2B5EF4-FFF2-40B4-BE49-F238E27FC236}">
                <a16:creationId xmlns:a16="http://schemas.microsoft.com/office/drawing/2014/main" id="{884E3D67-E265-417B-A1FA-C785E5AC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7236" y="2219463"/>
            <a:ext cx="3231273" cy="24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2494B9-CC1E-4026-80A6-B67EE7766024}"/>
              </a:ext>
            </a:extLst>
          </p:cNvPr>
          <p:cNvSpPr/>
          <p:nvPr/>
        </p:nvSpPr>
        <p:spPr>
          <a:xfrm>
            <a:off x="8309844" y="2986240"/>
            <a:ext cx="760314" cy="102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1E4EB-0976-4800-B6EB-9579EF9DBC31}"/>
              </a:ext>
            </a:extLst>
          </p:cNvPr>
          <p:cNvSpPr/>
          <p:nvPr/>
        </p:nvSpPr>
        <p:spPr>
          <a:xfrm>
            <a:off x="8836286" y="2891598"/>
            <a:ext cx="574504" cy="76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E07B29-0002-4ADD-8B2E-A7EE8480E756}"/>
              </a:ext>
            </a:extLst>
          </p:cNvPr>
          <p:cNvSpPr/>
          <p:nvPr/>
        </p:nvSpPr>
        <p:spPr>
          <a:xfrm>
            <a:off x="9211516" y="3866740"/>
            <a:ext cx="432310" cy="507626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7F08F7-6756-43AC-A3BF-83BE84254906}"/>
              </a:ext>
            </a:extLst>
          </p:cNvPr>
          <p:cNvSpPr/>
          <p:nvPr/>
        </p:nvSpPr>
        <p:spPr>
          <a:xfrm>
            <a:off x="9501246" y="2294318"/>
            <a:ext cx="1260844" cy="180376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485FF24-BCFC-45B5-8C6C-118115753A0B}"/>
                  </a:ext>
                </a:extLst>
              </p:cNvPr>
              <p:cNvSpPr/>
              <p:nvPr/>
            </p:nvSpPr>
            <p:spPr>
              <a:xfrm>
                <a:off x="7643828" y="4670429"/>
                <a:ext cx="379808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Arial-BoldMT"/>
                  </a:rPr>
                  <a:t>CAT </a:t>
                </a:r>
                <a:r>
                  <a:rPr lang="en-US" dirty="0">
                    <a:latin typeface="Arial-BoldMT"/>
                  </a:rPr>
                  <a:t>, </a:t>
                </a:r>
                <a:r>
                  <a:rPr lang="en-US" dirty="0">
                    <a:solidFill>
                      <a:srgbClr val="0000FF"/>
                    </a:solidFill>
                    <a:latin typeface="Arial-BoldMT"/>
                  </a:rPr>
                  <a:t>DOG </a:t>
                </a:r>
                <a:r>
                  <a:rPr lang="en-US" dirty="0">
                    <a:latin typeface="Arial-BoldMT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Arial-BoldMT"/>
                  </a:rPr>
                  <a:t>DUCK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1400" dirty="0">
                    <a:latin typeface="Arial-BoldMT"/>
                  </a:rPr>
                  <a:t> 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1400" dirty="0">
                    <a:latin typeface="Arial-BoldMT"/>
                  </a:rPr>
                  <a:t> ,</a:t>
                </a:r>
                <a:r>
                  <a:rPr lang="en-US" sz="1400" dirty="0">
                    <a:solidFill>
                      <a:srgbClr val="00FF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1400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485FF24-BCFC-45B5-8C6C-118115753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828" y="4670429"/>
                <a:ext cx="3798088" cy="584775"/>
              </a:xfrm>
              <a:prstGeom prst="rect">
                <a:avLst/>
              </a:prstGeom>
              <a:blipFill>
                <a:blip r:embed="rId4"/>
                <a:stretch>
                  <a:fillRect t="-5208" b="-1041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441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tabLst>
                <a:tab pos="1485900" algn="l"/>
              </a:tabLst>
            </a:pPr>
            <a:r>
              <a:rPr lang="en-US" dirty="0"/>
              <a:t>Input	: Image, there may be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None/>
              <a:tabLst>
                <a:tab pos="1714500" algn="l"/>
              </a:tabLst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one or more objects</a:t>
            </a:r>
            <a:r>
              <a:rPr lang="en-US" dirty="0"/>
              <a:t> inside</a:t>
            </a:r>
          </a:p>
          <a:p>
            <a:pPr>
              <a:tabLst>
                <a:tab pos="1484313" algn="l"/>
              </a:tabLst>
            </a:pPr>
            <a:r>
              <a:rPr lang="en-US" dirty="0"/>
              <a:t>Output : Pixel label</a:t>
            </a:r>
          </a:p>
          <a:p>
            <a:pPr>
              <a:tabLst>
                <a:tab pos="1484313" algn="l"/>
              </a:tabLst>
            </a:pPr>
            <a:r>
              <a:rPr lang="en-US" dirty="0"/>
              <a:t>Evaluation metric: 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SzPct val="135000"/>
              <a:buNone/>
              <a:tabLst>
                <a:tab pos="1484313" algn="l"/>
              </a:tabLst>
            </a:pPr>
            <a:r>
              <a:rPr lang="en-US" sz="2400" dirty="0">
                <a:cs typeface="ＭＳ Ｐゴシック" charset="0"/>
              </a:rPr>
              <a:t>	  Intersection over Union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SzPct val="135000"/>
              <a:buNone/>
              <a:tabLst>
                <a:tab pos="1484313" algn="l"/>
              </a:tabLst>
            </a:pPr>
            <a:r>
              <a:rPr lang="en-US" sz="2400" dirty="0">
                <a:cs typeface="ＭＳ Ｐゴシック" charset="0"/>
              </a:rPr>
              <a:t>	  Jaccard Index, Dice,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SzPct val="135000"/>
              <a:buNone/>
              <a:tabLst>
                <a:tab pos="1484313" algn="l"/>
              </a:tabLst>
            </a:pPr>
            <a:r>
              <a:rPr lang="en-US" sz="2400" dirty="0">
                <a:cs typeface="ＭＳ Ｐゴシック" charset="0"/>
              </a:rPr>
              <a:t>	  Accuracy, MAP, AR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SzPct val="135000"/>
              <a:buNone/>
              <a:tabLst>
                <a:tab pos="1484313" algn="l"/>
              </a:tabLst>
            </a:pPr>
            <a:endParaRPr lang="en-US" sz="2400" dirty="0"/>
          </a:p>
        </p:txBody>
      </p:sp>
      <p:pic>
        <p:nvPicPr>
          <p:cNvPr id="11" name="Picture 2" descr="Image result for cat dog duck">
            <a:extLst>
              <a:ext uri="{FF2B5EF4-FFF2-40B4-BE49-F238E27FC236}">
                <a16:creationId xmlns:a16="http://schemas.microsoft.com/office/drawing/2014/main" id="{884E3D67-E265-417B-A1FA-C785E5AC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7236" y="2219463"/>
            <a:ext cx="3231273" cy="24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3EBB5A-4DDF-4DD6-8A9B-5DF85FB30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935" y="2219462"/>
            <a:ext cx="3231273" cy="24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27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tabLst>
                <a:tab pos="1485900" algn="l"/>
              </a:tabLst>
            </a:pPr>
            <a:r>
              <a:rPr lang="en-US" dirty="0"/>
              <a:t>Input	: Image, there may be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None/>
              <a:tabLst>
                <a:tab pos="1714500" algn="l"/>
              </a:tabLst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one or more objects</a:t>
            </a:r>
            <a:r>
              <a:rPr lang="en-US" dirty="0"/>
              <a:t> inside</a:t>
            </a:r>
          </a:p>
          <a:p>
            <a:pPr>
              <a:tabLst>
                <a:tab pos="1484313" algn="l"/>
              </a:tabLst>
            </a:pPr>
            <a:r>
              <a:rPr lang="en-US" dirty="0"/>
              <a:t>Output : Pixel label for each instance</a:t>
            </a:r>
          </a:p>
          <a:p>
            <a:pPr>
              <a:tabLst>
                <a:tab pos="1484313" algn="l"/>
              </a:tabLst>
            </a:pPr>
            <a:r>
              <a:rPr lang="en-US" dirty="0"/>
              <a:t>Evaluation metric: 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SzPct val="135000"/>
              <a:buNone/>
              <a:tabLst>
                <a:tab pos="1484313" algn="l"/>
              </a:tabLst>
            </a:pPr>
            <a:r>
              <a:rPr lang="en-US" sz="2400" dirty="0">
                <a:cs typeface="ＭＳ Ｐゴシック" charset="0"/>
              </a:rPr>
              <a:t>	  Intersection over Union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SzPct val="135000"/>
              <a:buNone/>
              <a:tabLst>
                <a:tab pos="1484313" algn="l"/>
              </a:tabLst>
            </a:pPr>
            <a:r>
              <a:rPr lang="en-US" sz="2400" dirty="0">
                <a:cs typeface="ＭＳ Ｐゴシック" charset="0"/>
              </a:rPr>
              <a:t>	  Jaccard Index, Dice,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SzPct val="135000"/>
              <a:buNone/>
              <a:tabLst>
                <a:tab pos="1484313" algn="l"/>
              </a:tabLst>
            </a:pPr>
            <a:r>
              <a:rPr lang="en-US" sz="2400" dirty="0">
                <a:cs typeface="ＭＳ Ｐゴシック" charset="0"/>
              </a:rPr>
              <a:t>	  Accuracy, MAP, AR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SzPct val="135000"/>
              <a:buNone/>
              <a:tabLst>
                <a:tab pos="1484313" algn="l"/>
              </a:tabLst>
            </a:pPr>
            <a:endParaRPr lang="en-US" sz="2400" dirty="0"/>
          </a:p>
        </p:txBody>
      </p:sp>
      <p:pic>
        <p:nvPicPr>
          <p:cNvPr id="11" name="Picture 2" descr="Image result for cat dog duck">
            <a:extLst>
              <a:ext uri="{FF2B5EF4-FFF2-40B4-BE49-F238E27FC236}">
                <a16:creationId xmlns:a16="http://schemas.microsoft.com/office/drawing/2014/main" id="{884E3D67-E265-417B-A1FA-C785E5AC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7236" y="2219463"/>
            <a:ext cx="3231273" cy="241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790DB-1A0E-497D-86ED-F05475A77F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7236" y="2219463"/>
            <a:ext cx="3231273" cy="24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02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it up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7BB803-A1EB-4696-A8E7-F29AC02BFBE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tabLst>
                <a:tab pos="4914900" algn="l"/>
              </a:tabLst>
            </a:pPr>
            <a:r>
              <a:rPr lang="en-US" dirty="0"/>
              <a:t>Classification / Recognition 	: What is</a:t>
            </a:r>
          </a:p>
          <a:p>
            <a:pPr>
              <a:tabLst>
                <a:tab pos="4914900" algn="l"/>
              </a:tabLst>
            </a:pPr>
            <a:r>
              <a:rPr lang="en-US" dirty="0"/>
              <a:t>Localization 	: Where is</a:t>
            </a:r>
          </a:p>
          <a:p>
            <a:pPr>
              <a:tabLst>
                <a:tab pos="4914900" algn="l"/>
              </a:tabLst>
            </a:pPr>
            <a:r>
              <a:rPr lang="en-US" dirty="0"/>
              <a:t>Classification + Localization 	: What and where is</a:t>
            </a:r>
          </a:p>
          <a:p>
            <a:pPr>
              <a:tabLst>
                <a:tab pos="4914900" algn="l"/>
              </a:tabLst>
            </a:pPr>
            <a:r>
              <a:rPr lang="en-US" dirty="0"/>
              <a:t>Object Detection 	: What and where are</a:t>
            </a:r>
          </a:p>
          <a:p>
            <a:pPr>
              <a:tabLst>
                <a:tab pos="4914900" algn="l"/>
              </a:tabLst>
            </a:pPr>
            <a:r>
              <a:rPr lang="en-US" dirty="0"/>
              <a:t>Segmentation 	: Which label pixel is</a:t>
            </a:r>
          </a:p>
          <a:p>
            <a:pPr>
              <a:tabLst>
                <a:tab pos="4914900" algn="l"/>
              </a:tabLst>
            </a:pPr>
            <a:r>
              <a:rPr lang="en-US" dirty="0"/>
              <a:t>Instance Segmentation	: Which instance pixel is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5887078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Discussion Time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0831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or Detection?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30E69DD-F463-4E74-8510-4A0FD6CA265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6047" y="2009775"/>
            <a:ext cx="3285606" cy="4025900"/>
          </a:xfrm>
        </p:spPr>
      </p:pic>
    </p:spTree>
    <p:extLst>
      <p:ext uri="{BB962C8B-B14F-4D97-AF65-F5344CB8AC3E}">
        <p14:creationId xmlns:p14="http://schemas.microsoft.com/office/powerpoint/2010/main" val="226665445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or Detection?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973282-3375-4F26-8A80-064ADA010A35}"/>
              </a:ext>
            </a:extLst>
          </p:cNvPr>
          <p:cNvSpPr/>
          <p:nvPr/>
        </p:nvSpPr>
        <p:spPr>
          <a:xfrm>
            <a:off x="7046962" y="3130546"/>
            <a:ext cx="2082476" cy="20824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EFB4AF-889C-4841-87C6-CF9583A8973B}"/>
              </a:ext>
            </a:extLst>
          </p:cNvPr>
          <p:cNvSpPr/>
          <p:nvPr/>
        </p:nvSpPr>
        <p:spPr>
          <a:xfrm>
            <a:off x="2922637" y="3125600"/>
            <a:ext cx="2082476" cy="208247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8971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or Detection?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Content Placeholder 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5E8151B5-0CEA-4A82-8D2C-781956CC18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0273" y="2009775"/>
            <a:ext cx="7157155" cy="4025900"/>
          </a:xfrm>
        </p:spPr>
      </p:pic>
    </p:spTree>
    <p:extLst>
      <p:ext uri="{BB962C8B-B14F-4D97-AF65-F5344CB8AC3E}">
        <p14:creationId xmlns:p14="http://schemas.microsoft.com/office/powerpoint/2010/main" val="97810752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Recognition or Verification?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684079E0-C75B-40B7-877F-A705962B098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019425" y="2009775"/>
            <a:ext cx="6038850" cy="4025900"/>
          </a:xfrm>
        </p:spPr>
      </p:pic>
    </p:spTree>
    <p:extLst>
      <p:ext uri="{BB962C8B-B14F-4D97-AF65-F5344CB8AC3E}">
        <p14:creationId xmlns:p14="http://schemas.microsoft.com/office/powerpoint/2010/main" val="199198527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Course Introduction, Course Preparations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2: Brief history of Computer Vision</a:t>
            </a:r>
          </a:p>
          <a:p>
            <a:r>
              <a:rPr lang="en-US" dirty="0"/>
              <a:t>Part 3: Recognition and Detection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4" descr="http://hickoryhillslake.com/lmg/wp-content/uploads/2015/06/Agenda-Icon.png">
            <a:extLst>
              <a:ext uri="{FF2B5EF4-FFF2-40B4-BE49-F238E27FC236}">
                <a16:creationId xmlns:a16="http://schemas.microsoft.com/office/drawing/2014/main" id="{A83014B6-D241-4759-A781-10FE89D44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9326" y="4501939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121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or Image input?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Content Placeholder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B937750-121F-468D-84FF-31BA5340E3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842035" y="2218808"/>
            <a:ext cx="6393630" cy="3607834"/>
          </a:xfrm>
        </p:spPr>
      </p:pic>
    </p:spTree>
    <p:extLst>
      <p:ext uri="{BB962C8B-B14F-4D97-AF65-F5344CB8AC3E}">
        <p14:creationId xmlns:p14="http://schemas.microsoft.com/office/powerpoint/2010/main" val="18943892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or Image input?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Content Placeholder 11" descr="A picture containing looking, photo, standing, group&#10;&#10;Description automatically generated">
            <a:extLst>
              <a:ext uri="{FF2B5EF4-FFF2-40B4-BE49-F238E27FC236}">
                <a16:creationId xmlns:a16="http://schemas.microsoft.com/office/drawing/2014/main" id="{57B4AF65-DAE0-49F4-9772-231BDCD973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818130" y="2009775"/>
            <a:ext cx="6441440" cy="4025900"/>
          </a:xfrm>
        </p:spPr>
      </p:pic>
    </p:spTree>
    <p:extLst>
      <p:ext uri="{BB962C8B-B14F-4D97-AF65-F5344CB8AC3E}">
        <p14:creationId xmlns:p14="http://schemas.microsoft.com/office/powerpoint/2010/main" val="96898172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or Image input?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Content Placeholder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0F444F4-960C-49B1-9267-8985DA6120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103821" y="2390114"/>
            <a:ext cx="5870058" cy="3265222"/>
          </a:xfrm>
        </p:spPr>
      </p:pic>
    </p:spTree>
    <p:extLst>
      <p:ext uri="{BB962C8B-B14F-4D97-AF65-F5344CB8AC3E}">
        <p14:creationId xmlns:p14="http://schemas.microsoft.com/office/powerpoint/2010/main" val="377737192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or Image input?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Content Placeholder 7" descr="A picture containing walking, person, riding, young&#10;&#10;Description automatically generated">
            <a:extLst>
              <a:ext uri="{FF2B5EF4-FFF2-40B4-BE49-F238E27FC236}">
                <a16:creationId xmlns:a16="http://schemas.microsoft.com/office/drawing/2014/main" id="{3216939D-2B44-41ED-9CD6-22FD6270A97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444063" y="2123335"/>
            <a:ext cx="5189574" cy="3906130"/>
          </a:xfrm>
        </p:spPr>
      </p:pic>
    </p:spTree>
    <p:extLst>
      <p:ext uri="{BB962C8B-B14F-4D97-AF65-F5344CB8AC3E}">
        <p14:creationId xmlns:p14="http://schemas.microsoft.com/office/powerpoint/2010/main" val="333299180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931" y="2645032"/>
            <a:ext cx="2878138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4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Challenge in Computer Vision</a:t>
            </a:r>
          </a:p>
          <a:p>
            <a:r>
              <a:rPr lang="en-US" dirty="0"/>
              <a:t>Hyperparameter and  Data Handling </a:t>
            </a:r>
          </a:p>
          <a:p>
            <a:r>
              <a:rPr lang="en-US" dirty="0"/>
              <a:t>Linear Classification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3262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Fei-Fei Li, Andrej K, Justin J - Stanford CS231n 2016 Course</a:t>
            </a:r>
            <a:endParaRPr lang="en-US" dirty="0"/>
          </a:p>
          <a:p>
            <a:r>
              <a:rPr lang="en-US" dirty="0">
                <a:hlinkClick r:id="rId2"/>
              </a:rPr>
              <a:t>Fei-Fei Li, Justin J, Serena Y - Stanford CS231n 2018 Course</a:t>
            </a:r>
            <a:endParaRPr lang="en-US" dirty="0"/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773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2889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Classification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916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4109532" y="4725813"/>
            <a:ext cx="710381" cy="72948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75891" y="4569062"/>
            <a:ext cx="1974875" cy="1042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pic>
        <p:nvPicPr>
          <p:cNvPr id="1026" name="Picture 2" descr="http://www.warrenphotographic.co.uk/photography/bigs/15065-Silver-tabby-cat-sitting-white-backgroun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638" y="3936266"/>
            <a:ext cx="1584325" cy="226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438121" y="2686299"/>
            <a:ext cx="763929" cy="864210"/>
            <a:chOff x="2914116" y="2686299"/>
            <a:chExt cx="763929" cy="864210"/>
          </a:xfrm>
        </p:grpSpPr>
        <p:sp>
          <p:nvSpPr>
            <p:cNvPr id="9" name="Flowchart: Multidocument 8"/>
            <p:cNvSpPr/>
            <p:nvPr/>
          </p:nvSpPr>
          <p:spPr>
            <a:xfrm>
              <a:off x="2914116" y="2686299"/>
              <a:ext cx="763583" cy="864210"/>
            </a:xfrm>
            <a:prstGeom prst="flowChartMultidocumen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http://myvicton.com/wp-content/uploads/2015/12/TPMS-for-Truck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3" b="92878" l="1842" r="89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045" y="2964258"/>
              <a:ext cx="720000" cy="411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026456" y="2960139"/>
            <a:ext cx="763583" cy="864210"/>
            <a:chOff x="3502451" y="2960139"/>
            <a:chExt cx="763583" cy="864210"/>
          </a:xfrm>
        </p:grpSpPr>
        <p:sp>
          <p:nvSpPr>
            <p:cNvPr id="11" name="Flowchart: Multidocument 10"/>
            <p:cNvSpPr/>
            <p:nvPr/>
          </p:nvSpPr>
          <p:spPr>
            <a:xfrm>
              <a:off x="3502451" y="2960139"/>
              <a:ext cx="763583" cy="864210"/>
            </a:xfrm>
            <a:prstGeom prst="flowChartMultidocumen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http://files.site-fusion.co.uk/webfusion108150/image/isolated-cat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1" b="98949" l="2376" r="942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351" y="3164746"/>
              <a:ext cx="4094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5716144" y="2669731"/>
            <a:ext cx="803386" cy="864210"/>
            <a:chOff x="4192144" y="2669731"/>
            <a:chExt cx="803386" cy="864210"/>
          </a:xfrm>
        </p:grpSpPr>
        <p:sp>
          <p:nvSpPr>
            <p:cNvPr id="12" name="Flowchart: Multidocument 11"/>
            <p:cNvSpPr/>
            <p:nvPr/>
          </p:nvSpPr>
          <p:spPr>
            <a:xfrm>
              <a:off x="4192144" y="2669731"/>
              <a:ext cx="763583" cy="864210"/>
            </a:xfrm>
            <a:prstGeom prst="flowChartMultidocumen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6" name="Picture 12" descr="http://kindersay.com/files/images/airplane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530" y="2841662"/>
              <a:ext cx="720000" cy="57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367264" y="2985600"/>
            <a:ext cx="763583" cy="864210"/>
            <a:chOff x="4843259" y="2985600"/>
            <a:chExt cx="763583" cy="864210"/>
          </a:xfrm>
        </p:grpSpPr>
        <p:sp>
          <p:nvSpPr>
            <p:cNvPr id="18" name="Flowchart: Multidocument 17"/>
            <p:cNvSpPr/>
            <p:nvPr/>
          </p:nvSpPr>
          <p:spPr>
            <a:xfrm>
              <a:off x="4843259" y="2985600"/>
              <a:ext cx="763583" cy="864210"/>
            </a:xfrm>
            <a:prstGeom prst="flowChartMultidocumen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http://previews.123rf.com/images/andresr/andresr1203/andresr120300125/12619875-Beautiful-dog-sitting-down-isolated-over-a-white-background-Stock-Photo.jp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615" b="97154" l="4298" r="9434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727" y="3208374"/>
              <a:ext cx="402608" cy="549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ight Arrow 12"/>
          <p:cNvSpPr/>
          <p:nvPr/>
        </p:nvSpPr>
        <p:spPr>
          <a:xfrm>
            <a:off x="7109978" y="4698302"/>
            <a:ext cx="710381" cy="72948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11649" y="4782505"/>
            <a:ext cx="806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3200" dirty="0"/>
              <a:t>c</a:t>
            </a:r>
            <a:r>
              <a:rPr lang="en-US" sz="3200" dirty="0"/>
              <a:t>at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355198" y="3916723"/>
            <a:ext cx="1216250" cy="572718"/>
            <a:chOff x="3831198" y="3916723"/>
            <a:chExt cx="1216250" cy="572718"/>
          </a:xfrm>
        </p:grpSpPr>
        <p:sp>
          <p:nvSpPr>
            <p:cNvPr id="15" name="Down Arrow 14"/>
            <p:cNvSpPr/>
            <p:nvPr/>
          </p:nvSpPr>
          <p:spPr>
            <a:xfrm>
              <a:off x="3831198" y="3916723"/>
              <a:ext cx="1216250" cy="572718"/>
            </a:xfrm>
            <a:prstGeom prst="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66144" y="3945299"/>
              <a:ext cx="7463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</p:grpSp>
      <p:sp>
        <p:nvSpPr>
          <p:cNvPr id="29" name="Flowchart: Multidocument 28"/>
          <p:cNvSpPr/>
          <p:nvPr/>
        </p:nvSpPr>
        <p:spPr>
          <a:xfrm>
            <a:off x="6949008" y="2669731"/>
            <a:ext cx="763583" cy="864210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6035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13" grpId="0" animBg="1"/>
      <p:bldP spid="14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Core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cxnSp>
        <p:nvCxnSpPr>
          <p:cNvPr id="44" name="Straight Arrow Connector 43"/>
          <p:cNvCxnSpPr>
            <a:stCxn id="32" idx="2"/>
            <a:endCxn id="30" idx="0"/>
          </p:cNvCxnSpPr>
          <p:nvPr/>
        </p:nvCxnSpPr>
        <p:spPr>
          <a:xfrm>
            <a:off x="7212481" y="3881556"/>
            <a:ext cx="0" cy="407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121301" y="3150031"/>
            <a:ext cx="1828800" cy="731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Image Classification</a:t>
            </a:r>
          </a:p>
        </p:txBody>
      </p:sp>
      <p:grpSp>
        <p:nvGrpSpPr>
          <p:cNvPr id="1029" name="Group 1028"/>
          <p:cNvGrpSpPr/>
          <p:nvPr/>
        </p:nvGrpSpPr>
        <p:grpSpPr>
          <a:xfrm>
            <a:off x="5950101" y="4289270"/>
            <a:ext cx="2176780" cy="731520"/>
            <a:chOff x="4426101" y="4289270"/>
            <a:chExt cx="2176780" cy="731520"/>
          </a:xfrm>
        </p:grpSpPr>
        <p:cxnSp>
          <p:nvCxnSpPr>
            <p:cNvPr id="40" name="Straight Arrow Connector 39"/>
            <p:cNvCxnSpPr>
              <a:stCxn id="31" idx="3"/>
              <a:endCxn id="30" idx="1"/>
            </p:cNvCxnSpPr>
            <p:nvPr/>
          </p:nvCxnSpPr>
          <p:spPr>
            <a:xfrm>
              <a:off x="4426101" y="4655030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774081" y="4289270"/>
              <a:ext cx="1828800" cy="7315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Objects Detection</a:t>
              </a:r>
            </a:p>
          </p:txBody>
        </p:sp>
      </p:grpSp>
      <p:grpSp>
        <p:nvGrpSpPr>
          <p:cNvPr id="1025" name="Group 1024"/>
          <p:cNvGrpSpPr/>
          <p:nvPr/>
        </p:nvGrpSpPr>
        <p:grpSpPr>
          <a:xfrm>
            <a:off x="4121301" y="3881556"/>
            <a:ext cx="1828800" cy="1139239"/>
            <a:chOff x="2597301" y="3881551"/>
            <a:chExt cx="1828800" cy="1139239"/>
          </a:xfrm>
        </p:grpSpPr>
        <p:cxnSp>
          <p:nvCxnSpPr>
            <p:cNvPr id="37" name="Straight Arrow Connector 36"/>
            <p:cNvCxnSpPr>
              <a:stCxn id="19" idx="2"/>
              <a:endCxn id="31" idx="0"/>
            </p:cNvCxnSpPr>
            <p:nvPr/>
          </p:nvCxnSpPr>
          <p:spPr>
            <a:xfrm>
              <a:off x="3511701" y="3881551"/>
              <a:ext cx="0" cy="40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2597301" y="4289270"/>
              <a:ext cx="182880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Objects Annotation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950101" y="3150031"/>
            <a:ext cx="2176780" cy="731520"/>
            <a:chOff x="4426101" y="3150031"/>
            <a:chExt cx="2176780" cy="731520"/>
          </a:xfrm>
        </p:grpSpPr>
        <p:cxnSp>
          <p:nvCxnSpPr>
            <p:cNvPr id="25" name="Straight Arrow Connector 24"/>
            <p:cNvCxnSpPr>
              <a:stCxn id="19" idx="3"/>
              <a:endCxn id="32" idx="1"/>
            </p:cNvCxnSpPr>
            <p:nvPr/>
          </p:nvCxnSpPr>
          <p:spPr>
            <a:xfrm>
              <a:off x="4426101" y="3515791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4774081" y="3150031"/>
              <a:ext cx="182880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Object Localization</a:t>
              </a:r>
            </a:p>
          </p:txBody>
        </p:sp>
      </p:grpSp>
      <p:grpSp>
        <p:nvGrpSpPr>
          <p:cNvPr id="1031" name="Group 1030"/>
          <p:cNvGrpSpPr/>
          <p:nvPr/>
        </p:nvGrpSpPr>
        <p:grpSpPr>
          <a:xfrm>
            <a:off x="8126881" y="4289270"/>
            <a:ext cx="2176780" cy="731520"/>
            <a:chOff x="6602881" y="4289270"/>
            <a:chExt cx="2176780" cy="731520"/>
          </a:xfrm>
        </p:grpSpPr>
        <p:cxnSp>
          <p:nvCxnSpPr>
            <p:cNvPr id="47" name="Straight Arrow Connector 46"/>
            <p:cNvCxnSpPr>
              <a:stCxn id="30" idx="3"/>
              <a:endCxn id="33" idx="1"/>
            </p:cNvCxnSpPr>
            <p:nvPr/>
          </p:nvCxnSpPr>
          <p:spPr>
            <a:xfrm>
              <a:off x="6602881" y="4655030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950861" y="4289270"/>
              <a:ext cx="182880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Image Captioning</a:t>
              </a:r>
            </a:p>
          </p:txBody>
        </p:sp>
      </p:grpSp>
      <p:grpSp>
        <p:nvGrpSpPr>
          <p:cNvPr id="1032" name="Group 1031"/>
          <p:cNvGrpSpPr/>
          <p:nvPr/>
        </p:nvGrpSpPr>
        <p:grpSpPr>
          <a:xfrm>
            <a:off x="6298081" y="5020795"/>
            <a:ext cx="1828800" cy="1139239"/>
            <a:chOff x="4774081" y="5020790"/>
            <a:chExt cx="1828800" cy="1139239"/>
          </a:xfrm>
        </p:grpSpPr>
        <p:cxnSp>
          <p:nvCxnSpPr>
            <p:cNvPr id="50" name="Straight Arrow Connector 49"/>
            <p:cNvCxnSpPr>
              <a:stCxn id="30" idx="2"/>
              <a:endCxn id="34" idx="0"/>
            </p:cNvCxnSpPr>
            <p:nvPr/>
          </p:nvCxnSpPr>
          <p:spPr>
            <a:xfrm>
              <a:off x="5688481" y="5020790"/>
              <a:ext cx="0" cy="40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774081" y="5428509"/>
              <a:ext cx="182880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Instance Segmentation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944521" y="3150031"/>
            <a:ext cx="2176780" cy="731520"/>
            <a:chOff x="420521" y="3150031"/>
            <a:chExt cx="2176780" cy="731520"/>
          </a:xfrm>
        </p:grpSpPr>
        <p:cxnSp>
          <p:nvCxnSpPr>
            <p:cNvPr id="54" name="Straight Arrow Connector 53"/>
            <p:cNvCxnSpPr>
              <a:stCxn id="19" idx="1"/>
              <a:endCxn id="53" idx="3"/>
            </p:cNvCxnSpPr>
            <p:nvPr/>
          </p:nvCxnSpPr>
          <p:spPr>
            <a:xfrm flipH="1">
              <a:off x="2249321" y="3515791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420521" y="3150031"/>
              <a:ext cx="182880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Identification</a:t>
              </a: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1944521" y="4289270"/>
            <a:ext cx="2176780" cy="731520"/>
            <a:chOff x="420521" y="4289270"/>
            <a:chExt cx="2176780" cy="731520"/>
          </a:xfrm>
        </p:grpSpPr>
        <p:cxnSp>
          <p:nvCxnSpPr>
            <p:cNvPr id="58" name="Straight Arrow Connector 57"/>
            <p:cNvCxnSpPr>
              <a:stCxn id="31" idx="1"/>
              <a:endCxn id="57" idx="3"/>
            </p:cNvCxnSpPr>
            <p:nvPr/>
          </p:nvCxnSpPr>
          <p:spPr>
            <a:xfrm flipH="1">
              <a:off x="2249321" y="4655030"/>
              <a:ext cx="347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20521" y="4289270"/>
              <a:ext cx="1828800" cy="7315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Content-based Image Retrieval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4121301" y="2010797"/>
            <a:ext cx="1828800" cy="1139239"/>
            <a:chOff x="2597301" y="2010792"/>
            <a:chExt cx="1828800" cy="1139239"/>
          </a:xfrm>
        </p:grpSpPr>
        <p:sp>
          <p:nvSpPr>
            <p:cNvPr id="63" name="Rectangle 62"/>
            <p:cNvSpPr/>
            <p:nvPr/>
          </p:nvSpPr>
          <p:spPr>
            <a:xfrm>
              <a:off x="2597301" y="2010792"/>
              <a:ext cx="1828800" cy="731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Character Recognition</a:t>
              </a:r>
            </a:p>
          </p:txBody>
        </p:sp>
        <p:cxnSp>
          <p:nvCxnSpPr>
            <p:cNvPr id="64" name="Straight Arrow Connector 63"/>
            <p:cNvCxnSpPr>
              <a:stCxn id="19" idx="0"/>
              <a:endCxn id="63" idx="2"/>
            </p:cNvCxnSpPr>
            <p:nvPr/>
          </p:nvCxnSpPr>
          <p:spPr>
            <a:xfrm flipV="1">
              <a:off x="3511701" y="2742312"/>
              <a:ext cx="0" cy="40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Arrow Connector 81"/>
          <p:cNvCxnSpPr>
            <a:stCxn id="32" idx="3"/>
          </p:cNvCxnSpPr>
          <p:nvPr/>
        </p:nvCxnSpPr>
        <p:spPr>
          <a:xfrm>
            <a:off x="8126886" y="3515791"/>
            <a:ext cx="442691" cy="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3" idx="2"/>
          </p:cNvCxnSpPr>
          <p:nvPr/>
        </p:nvCxnSpPr>
        <p:spPr>
          <a:xfrm>
            <a:off x="9389261" y="5020795"/>
            <a:ext cx="0" cy="40771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34" idx="1"/>
          </p:cNvCxnSpPr>
          <p:nvPr/>
        </p:nvCxnSpPr>
        <p:spPr>
          <a:xfrm flipH="1">
            <a:off x="5919621" y="5794269"/>
            <a:ext cx="378460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34" idx="3"/>
          </p:cNvCxnSpPr>
          <p:nvPr/>
        </p:nvCxnSpPr>
        <p:spPr>
          <a:xfrm>
            <a:off x="8126881" y="5794269"/>
            <a:ext cx="378460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7" idx="2"/>
          </p:cNvCxnSpPr>
          <p:nvPr/>
        </p:nvCxnSpPr>
        <p:spPr>
          <a:xfrm>
            <a:off x="2858921" y="5020790"/>
            <a:ext cx="0" cy="32881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32" idx="0"/>
          </p:cNvCxnSpPr>
          <p:nvPr/>
        </p:nvCxnSpPr>
        <p:spPr>
          <a:xfrm flipV="1">
            <a:off x="7212481" y="2751139"/>
            <a:ext cx="0" cy="398897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3" idx="3"/>
          </p:cNvCxnSpPr>
          <p:nvPr/>
        </p:nvCxnSpPr>
        <p:spPr>
          <a:xfrm>
            <a:off x="5950101" y="2376552"/>
            <a:ext cx="347980" cy="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53" idx="0"/>
          </p:cNvCxnSpPr>
          <p:nvPr/>
        </p:nvCxnSpPr>
        <p:spPr>
          <a:xfrm flipV="1">
            <a:off x="2858921" y="2742317"/>
            <a:ext cx="0" cy="407719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57" idx="1"/>
          </p:cNvCxnSpPr>
          <p:nvPr/>
        </p:nvCxnSpPr>
        <p:spPr>
          <a:xfrm flipH="1">
            <a:off x="1596541" y="4655030"/>
            <a:ext cx="347980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53" idx="1"/>
          </p:cNvCxnSpPr>
          <p:nvPr/>
        </p:nvCxnSpPr>
        <p:spPr>
          <a:xfrm flipH="1">
            <a:off x="1596541" y="3515791"/>
            <a:ext cx="347980" cy="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3" idx="1"/>
          </p:cNvCxnSpPr>
          <p:nvPr/>
        </p:nvCxnSpPr>
        <p:spPr>
          <a:xfrm flipH="1">
            <a:off x="3773321" y="2376552"/>
            <a:ext cx="347980" cy="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3" idx="0"/>
          </p:cNvCxnSpPr>
          <p:nvPr/>
        </p:nvCxnSpPr>
        <p:spPr>
          <a:xfrm flipV="1">
            <a:off x="9389261" y="3881556"/>
            <a:ext cx="0" cy="40771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31" idx="2"/>
          </p:cNvCxnSpPr>
          <p:nvPr/>
        </p:nvCxnSpPr>
        <p:spPr>
          <a:xfrm>
            <a:off x="5035701" y="5020790"/>
            <a:ext cx="0" cy="32881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849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Recognition and Detection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8848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137D54C-61CE-1041-9449-8583DE2630BB}" type="datetime1">
              <a:rPr lang="en-US" smtClean="0"/>
              <a:pPr/>
              <a:t>11-Sep-20</a:t>
            </a:fld>
            <a:endParaRPr lang="en-US" dirty="0"/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2859219"/>
            <a:ext cx="2157413" cy="1894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0168" y="2518693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02650" y="2241695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</a:p>
          <a:p>
            <a:pPr algn="ctr"/>
            <a:r>
              <a:rPr lang="en-US" b="1" dirty="0">
                <a:latin typeface="Arial-BoldMT"/>
              </a:rPr>
              <a:t>+ Localization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8219" y="2518693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Object Detection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574164" y="2241695"/>
            <a:ext cx="182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Instance</a:t>
            </a:r>
          </a:p>
          <a:p>
            <a:pPr algn="ctr"/>
            <a:r>
              <a:rPr lang="en-US" b="1" dirty="0">
                <a:latin typeface="Arial-BoldMT"/>
              </a:rPr>
              <a:t>Segmentation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0244" y="2859219"/>
            <a:ext cx="2157413" cy="18943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79900" y="2884619"/>
            <a:ext cx="1088636" cy="179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512" y="2913425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817" y="2907392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035115" y="3367219"/>
            <a:ext cx="673660" cy="82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4549" y="3341820"/>
            <a:ext cx="509027" cy="607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21037" y="4086225"/>
            <a:ext cx="383039" cy="40554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6472" y="3000376"/>
            <a:ext cx="1117144" cy="14410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044" y="2901361"/>
            <a:ext cx="2308225" cy="1749425"/>
          </a:xfrm>
          <a:prstGeom prst="rect">
            <a:avLst/>
          </a:prstGeom>
        </p:spPr>
      </p:pic>
      <p:sp>
        <p:nvSpPr>
          <p:cNvPr id="21" name="Left Brace 20"/>
          <p:cNvSpPr/>
          <p:nvPr/>
        </p:nvSpPr>
        <p:spPr>
          <a:xfrm rot="16200000">
            <a:off x="3428942" y="3502776"/>
            <a:ext cx="548640" cy="4114800"/>
          </a:xfrm>
          <a:prstGeom prst="leftBrace">
            <a:avLst>
              <a:gd name="adj1" fmla="val 95331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6200000">
            <a:off x="7941541" y="3373074"/>
            <a:ext cx="574797" cy="4348051"/>
          </a:xfrm>
          <a:prstGeom prst="leftBrace">
            <a:avLst>
              <a:gd name="adj1" fmla="val 95331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14087" y="5834497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Single Object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134009" y="5828957"/>
            <a:ext cx="2178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Multiple Objects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288100" y="4693364"/>
            <a:ext cx="629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-BoldMT"/>
              </a:rPr>
              <a:t>CAT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420147" y="4693364"/>
                <a:ext cx="79380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Arial-BoldMT"/>
                  </a:rPr>
                  <a:t>CAT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147" y="4693364"/>
                <a:ext cx="793807" cy="553998"/>
              </a:xfrm>
              <a:prstGeom prst="rect">
                <a:avLst/>
              </a:prstGeom>
              <a:blipFill>
                <a:blip r:embed="rId5"/>
                <a:stretch>
                  <a:fillRect t="-659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882676" y="4693364"/>
                <a:ext cx="250267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Arial-BoldMT"/>
                  </a:rPr>
                  <a:t>CAT </a:t>
                </a:r>
                <a:r>
                  <a:rPr lang="en-US" dirty="0">
                    <a:latin typeface="Arial-BoldMT"/>
                  </a:rPr>
                  <a:t>, </a:t>
                </a:r>
                <a:r>
                  <a:rPr lang="en-US" dirty="0">
                    <a:solidFill>
                      <a:srgbClr val="0000FF"/>
                    </a:solidFill>
                    <a:latin typeface="Arial-BoldMT"/>
                  </a:rPr>
                  <a:t>DOG </a:t>
                </a:r>
                <a:r>
                  <a:rPr lang="en-US" dirty="0">
                    <a:latin typeface="Arial-BoldMT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Arial-BoldMT"/>
                  </a:rPr>
                  <a:t>DUCK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1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1200" dirty="0">
                    <a:latin typeface="Arial-BoldMT"/>
                  </a:rPr>
                  <a:t> 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1200" dirty="0">
                    <a:latin typeface="Arial-BoldMT"/>
                  </a:rPr>
                  <a:t> ,</a:t>
                </a:r>
                <a:r>
                  <a:rPr lang="en-US" sz="1200" dirty="0">
                    <a:solidFill>
                      <a:srgbClr val="00FF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1200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76" y="4693364"/>
                <a:ext cx="2502673" cy="553998"/>
              </a:xfrm>
              <a:prstGeom prst="rect">
                <a:avLst/>
              </a:prstGeom>
              <a:blipFill>
                <a:blip r:embed="rId6"/>
                <a:stretch>
                  <a:fillRect t="-6593" b="-659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8371308" y="4693364"/>
            <a:ext cx="2039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-BoldMT"/>
              </a:rPr>
              <a:t>CAT</a:t>
            </a:r>
            <a:r>
              <a:rPr lang="en-US" dirty="0">
                <a:latin typeface="Arial-BoldMT"/>
              </a:rPr>
              <a:t>, </a:t>
            </a:r>
            <a:r>
              <a:rPr lang="en-US" dirty="0">
                <a:solidFill>
                  <a:srgbClr val="0000FF"/>
                </a:solidFill>
                <a:latin typeface="Arial-BoldMT"/>
              </a:rPr>
              <a:t>DOG</a:t>
            </a:r>
            <a:r>
              <a:rPr lang="en-US" dirty="0">
                <a:latin typeface="Arial-BoldMT"/>
              </a:rPr>
              <a:t>, </a:t>
            </a:r>
            <a:r>
              <a:rPr lang="en-US" dirty="0">
                <a:solidFill>
                  <a:srgbClr val="00B050"/>
                </a:solidFill>
                <a:latin typeface="Arial-BoldMT"/>
              </a:rPr>
              <a:t>DUCK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213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5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5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2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4" grpId="0" animBg="1"/>
      <p:bldP spid="17" grpId="0" animBg="1"/>
      <p:bldP spid="18" grpId="0" animBg="1"/>
      <p:bldP spid="20" grpId="0" animBg="1"/>
      <p:bldP spid="22" grpId="0" animBg="1"/>
      <p:bldP spid="21" grpId="0" animBg="1"/>
      <p:bldP spid="25" grpId="0" animBg="1"/>
      <p:bldP spid="26" grpId="0"/>
      <p:bldP spid="27" grpId="0"/>
      <p:bldP spid="23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tabLst>
                <a:tab pos="1485900" algn="l"/>
              </a:tabLst>
            </a:pPr>
            <a:r>
              <a:rPr lang="en-US" dirty="0"/>
              <a:t>Input	: Image,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None/>
              <a:tabLst>
                <a:tab pos="1714500" algn="l"/>
              </a:tabLst>
            </a:pPr>
            <a:r>
              <a:rPr lang="en-US" dirty="0"/>
              <a:t>	there </a:t>
            </a:r>
            <a:r>
              <a:rPr lang="en-US" dirty="0">
                <a:solidFill>
                  <a:srgbClr val="FF0000"/>
                </a:solidFill>
              </a:rPr>
              <a:t>may be an object</a:t>
            </a:r>
            <a:r>
              <a:rPr lang="en-US" dirty="0"/>
              <a:t> inside</a:t>
            </a:r>
          </a:p>
          <a:p>
            <a:pPr>
              <a:tabLst>
                <a:tab pos="1484313" algn="l"/>
              </a:tabLst>
            </a:pPr>
            <a:r>
              <a:rPr lang="en-US" dirty="0"/>
              <a:t>Output	: Class Label</a:t>
            </a:r>
          </a:p>
          <a:p>
            <a:pPr marL="0" indent="0">
              <a:spcBef>
                <a:spcPts val="600"/>
              </a:spcBef>
              <a:buNone/>
              <a:tabLst>
                <a:tab pos="1549400" algn="l"/>
              </a:tabLst>
            </a:pPr>
            <a:r>
              <a:rPr lang="en-US" dirty="0"/>
              <a:t>	  Single object per image</a:t>
            </a:r>
          </a:p>
          <a:p>
            <a:pPr>
              <a:tabLst>
                <a:tab pos="1484313" algn="l"/>
              </a:tabLst>
            </a:pPr>
            <a:r>
              <a:rPr lang="en-US" dirty="0"/>
              <a:t>Evaluation metric: </a:t>
            </a:r>
          </a:p>
          <a:p>
            <a:pPr marL="0" indent="0">
              <a:spcBef>
                <a:spcPts val="600"/>
              </a:spcBef>
              <a:buNone/>
              <a:tabLst>
                <a:tab pos="1484313" algn="l"/>
              </a:tabLst>
            </a:pPr>
            <a:r>
              <a:rPr lang="en-US" dirty="0"/>
              <a:t>	  </a:t>
            </a:r>
            <a:r>
              <a:rPr lang="en-US" dirty="0">
                <a:solidFill>
                  <a:srgbClr val="0000FF"/>
                </a:solidFill>
              </a:rPr>
              <a:t>Accuracy</a:t>
            </a:r>
          </a:p>
          <a:p>
            <a:pPr>
              <a:tabLst>
                <a:tab pos="1484313" algn="l"/>
              </a:tabLst>
            </a:pPr>
            <a:r>
              <a:rPr lang="en-US" dirty="0"/>
              <a:t>Also called Recognition, Identification</a:t>
            </a:r>
          </a:p>
          <a:p>
            <a:pPr marL="0" indent="0">
              <a:spcBef>
                <a:spcPts val="600"/>
              </a:spcBef>
              <a:buNone/>
              <a:tabLst>
                <a:tab pos="1484313" algn="l"/>
              </a:tabLst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151" y="2760811"/>
            <a:ext cx="2157413" cy="18943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822251" y="2266696"/>
            <a:ext cx="629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MT"/>
              </a:rPr>
              <a:t>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60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>
                  <a:tabLst>
                    <a:tab pos="1485900" algn="l"/>
                  </a:tabLst>
                </a:pPr>
                <a:r>
                  <a:rPr lang="en-US" dirty="0"/>
                  <a:t>Input	: Image, 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spcBef>
                    <a:spcPts val="600"/>
                  </a:spcBef>
                  <a:buNone/>
                  <a:tabLst>
                    <a:tab pos="1714500" algn="l"/>
                  </a:tabLst>
                </a:pPr>
                <a:r>
                  <a:rPr lang="en-US" dirty="0"/>
                  <a:t>	there </a:t>
                </a:r>
                <a:r>
                  <a:rPr lang="en-US" dirty="0">
                    <a:solidFill>
                      <a:srgbClr val="FF0000"/>
                    </a:solidFill>
                  </a:rPr>
                  <a:t>IS</a:t>
                </a:r>
                <a:r>
                  <a:rPr lang="en-US" dirty="0"/>
                  <a:t> an object inside</a:t>
                </a:r>
              </a:p>
              <a:p>
                <a:pPr>
                  <a:tabLst>
                    <a:tab pos="1484313" algn="l"/>
                  </a:tabLst>
                </a:pPr>
                <a:r>
                  <a:rPr lang="en-US" dirty="0"/>
                  <a:t>Output	: Box in the image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lvl="1" indent="0">
                  <a:spcBef>
                    <a:spcPts val="600"/>
                  </a:spcBef>
                  <a:buSzPct val="135000"/>
                  <a:buNone/>
                  <a:tabLst>
                    <a:tab pos="1549400" algn="l"/>
                  </a:tabLst>
                </a:pPr>
                <a:r>
                  <a:rPr lang="en-US" sz="2400" dirty="0">
                    <a:cs typeface="ＭＳ Ｐゴシック" charset="0"/>
                  </a:rPr>
                  <a:t>	  Single object, specific</a:t>
                </a:r>
              </a:p>
              <a:p>
                <a:pPr>
                  <a:tabLst>
                    <a:tab pos="1484313" algn="l"/>
                  </a:tabLst>
                </a:pPr>
                <a:r>
                  <a:rPr lang="en-US" dirty="0"/>
                  <a:t>Evaluation metric: </a:t>
                </a:r>
              </a:p>
              <a:p>
                <a:pPr marL="0" indent="0">
                  <a:spcBef>
                    <a:spcPts val="600"/>
                  </a:spcBef>
                  <a:buNone/>
                  <a:tabLst>
                    <a:tab pos="1484313" algn="l"/>
                  </a:tabLst>
                </a:pPr>
                <a:r>
                  <a:rPr lang="en-US" dirty="0"/>
                  <a:t>	  </a:t>
                </a:r>
                <a:r>
                  <a:rPr lang="en-US" dirty="0">
                    <a:solidFill>
                      <a:srgbClr val="0000FF"/>
                    </a:solidFill>
                  </a:rPr>
                  <a:t>Intersection over Union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37D54C-61CE-1041-9449-8583DE2630BB}" type="datetime1">
              <a:rPr lang="en-US" smtClean="0"/>
              <a:pPr/>
              <a:t>11-Sep-20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Localization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8151" y="2760811"/>
            <a:ext cx="2157413" cy="1894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527265" y="4728800"/>
                <a:ext cx="12915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265" y="4728800"/>
                <a:ext cx="129157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593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4420</TotalTime>
  <Words>652</Words>
  <Application>Microsoft Office PowerPoint</Application>
  <PresentationFormat>Widescreen</PresentationFormat>
  <Paragraphs>187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Arial-BoldMT</vt:lpstr>
      <vt:lpstr>ArialMT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Image Classification</vt:lpstr>
      <vt:lpstr>Image Classification</vt:lpstr>
      <vt:lpstr>Computer Vision Core</vt:lpstr>
      <vt:lpstr>Recognition and Detection</vt:lpstr>
      <vt:lpstr>Computer Vision Tasks</vt:lpstr>
      <vt:lpstr>Classification</vt:lpstr>
      <vt:lpstr>Localization</vt:lpstr>
      <vt:lpstr>Classification + Localization</vt:lpstr>
      <vt:lpstr>Object Detection</vt:lpstr>
      <vt:lpstr>Semantic Segmentation</vt:lpstr>
      <vt:lpstr>Instance Segmentation</vt:lpstr>
      <vt:lpstr>Summing it up</vt:lpstr>
      <vt:lpstr>Discussion Time</vt:lpstr>
      <vt:lpstr>Classification or Detection?</vt:lpstr>
      <vt:lpstr>Classification or Detection?</vt:lpstr>
      <vt:lpstr>Classification or Detection?</vt:lpstr>
      <vt:lpstr>Identification: Recognition or Verification?</vt:lpstr>
      <vt:lpstr>Video or Image input?</vt:lpstr>
      <vt:lpstr>Video or Image input?</vt:lpstr>
      <vt:lpstr>Video or Image input?</vt:lpstr>
      <vt:lpstr>Video or Image input?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532</cp:revision>
  <dcterms:created xsi:type="dcterms:W3CDTF">2012-11-14T18:53:32Z</dcterms:created>
  <dcterms:modified xsi:type="dcterms:W3CDTF">2020-09-10T21:10:31Z</dcterms:modified>
</cp:coreProperties>
</file>